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Picture 6" descr="HD-ShadowLong.png"/>
          <p:cNvPicPr/>
          <p:nvPr/>
        </p:nvPicPr>
        <p:blipFill>
          <a:blip r:embed="rId3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Picture 7" descr="HD-ShadowShort.png"/>
          <p:cNvPicPr/>
          <p:nvPr/>
        </p:nvPicPr>
        <p:blipFill>
          <a:blip r:embed="rId4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8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hu-HU" sz="5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5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F2B46E86-247E-45BA-BCE8-F184E93BB326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Vázlatszöveg formátumának szerkesztése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vázlatszint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vázlatszint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vázlatszint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vázlatszint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Hatodik vázlatszint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Hetedik vázlatszint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1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szint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szint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 idx="28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29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16" name="PlaceHolder 5"/>
          <p:cNvSpPr>
            <a:spLocks noGrp="1"/>
          </p:cNvSpPr>
          <p:nvPr>
            <p:ph type="sldNum" idx="30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CB8535D-4CFB-489D-8EC9-2897D250D276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zakaszfejléc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6" descr="HD-ShadowLong.png"/>
          <p:cNvPicPr/>
          <p:nvPr/>
        </p:nvPicPr>
        <p:blipFill>
          <a:blip r:embed="rId3"/>
          <a:stretch/>
        </p:blipFill>
        <p:spPr>
          <a:xfrm>
            <a:off x="0" y="40870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Picture 7" descr="HD-ShadowShort.png"/>
          <p:cNvPicPr/>
          <p:nvPr/>
        </p:nvPicPr>
        <p:blipFill>
          <a:blip r:embed="rId4"/>
          <a:stretch/>
        </p:blipFill>
        <p:spPr>
          <a:xfrm>
            <a:off x="10585800" y="408780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Rectangle 8"/>
          <p:cNvSpPr/>
          <p:nvPr/>
        </p:nvSpPr>
        <p:spPr>
          <a:xfrm>
            <a:off x="0" y="27262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1" name="Rectangle 9"/>
          <p:cNvSpPr/>
          <p:nvPr/>
        </p:nvSpPr>
        <p:spPr>
          <a:xfrm>
            <a:off x="10585800" y="2726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0400" y="286992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0400" y="4232160"/>
            <a:ext cx="9613440" cy="170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0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dt" idx="3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ftr" idx="3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26" name="PlaceHolder 5"/>
          <p:cNvSpPr>
            <a:spLocks noGrp="1"/>
          </p:cNvSpPr>
          <p:nvPr>
            <p:ph type="sldNum" idx="33"/>
          </p:nvPr>
        </p:nvSpPr>
        <p:spPr>
          <a:xfrm>
            <a:off x="10729440" y="28699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3ACE89F-81B2-4AF0-ADF6-AB7B88114E08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1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szint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szint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szint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szint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dt" idx="3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 idx="3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 idx="36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401D735F-BAA8-41B8-9630-BBF647472CCF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Összehasonlítás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Picture 9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Picture 10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Rectangle 1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2" name="Rectangle 1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906480" y="2336760"/>
            <a:ext cx="4471920" cy="69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1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0400" y="3030120"/>
            <a:ext cx="4698000" cy="290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szint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szint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820120" y="2336760"/>
            <a:ext cx="4473720" cy="69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1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594040" y="3030120"/>
            <a:ext cx="4699800" cy="290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szint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szint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dt" idx="3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ftr" idx="3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50" name="PlaceHolder 8"/>
          <p:cNvSpPr>
            <a:spLocks noGrp="1"/>
          </p:cNvSpPr>
          <p:nvPr>
            <p:ph type="sldNum" idx="39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5900C7B-EB35-4E19-B3E4-B819442F9AA3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Picture 5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" name="Picture 6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Rectangle 7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" name="Rectangle 8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dt" idx="4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ftr" idx="4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sldNum" idx="42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22317F7-7327-4905-B279-9383810FEBAB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Picture 4" descr="HD-ShadowShort.png"/>
          <p:cNvPicPr/>
          <p:nvPr/>
        </p:nvPicPr>
        <p:blipFill>
          <a:blip r:embed="rId3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Rectangle 5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dt" idx="4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ftr" idx="4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sldNum" idx="45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4680B8B-11A6-427C-990E-DB63B8E7A96E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rtalomrész képaláírással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0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685760" y="2336760"/>
            <a:ext cx="560808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szint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szint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78972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dt" idx="4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ftr" idx="4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76" name="PlaceHolder 6"/>
          <p:cNvSpPr>
            <a:spLocks noGrp="1"/>
          </p:cNvSpPr>
          <p:nvPr>
            <p:ph type="sldNum" idx="4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D0CE014-7EBC-44B2-83AD-B81BD8F72744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ép képaláírással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1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868280" y="2336760"/>
            <a:ext cx="5425560" cy="359892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rotWithShape="0">
              <a:srgbClr val="000000">
                <a:alpha val="41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u-HU" sz="32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Kép beszúrásához kattintson az ikonra</a:t>
            </a:r>
            <a:endParaRPr lang="en-US" sz="32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87576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dt" idx="4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ftr" idx="5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87" name="PlaceHolder 6"/>
          <p:cNvSpPr>
            <a:spLocks noGrp="1"/>
          </p:cNvSpPr>
          <p:nvPr>
            <p:ph type="sldNum" idx="5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BE2F8E2-67B4-468A-B0EA-75FCC1DADFB0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ámakép képaláírással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Picture 7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45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9613440" cy="358920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rotWithShape="0">
              <a:srgbClr val="000000">
                <a:alpha val="41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u-HU" sz="32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Kép beszúrásához kattintson az ikonra</a:t>
            </a:r>
            <a:endParaRPr lang="en-US" sz="32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80400" y="5169600"/>
            <a:ext cx="9613440" cy="62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22" name="PlaceHolder 6"/>
          <p:cNvSpPr>
            <a:spLocks noGrp="1"/>
          </p:cNvSpPr>
          <p:nvPr>
            <p:ph type="sldNum" idx="6"/>
          </p:nvPr>
        </p:nvSpPr>
        <p:spPr>
          <a:xfrm>
            <a:off x="10729440" y="47113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538C14F2-4544-4372-9936-DDEA88FA778F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ím és képaláírás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Picture 7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0400" y="609480"/>
            <a:ext cx="9613440" cy="359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2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2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sldNum" idx="9"/>
          </p:nvPr>
        </p:nvSpPr>
        <p:spPr>
          <a:xfrm>
            <a:off x="10729440" y="47116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062130E-F0FB-4611-9968-429C4A7582C9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dézet képaláírással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Picture 10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12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Rectangle 13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27880" y="609480"/>
            <a:ext cx="8718480" cy="303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2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2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02200" y="3653280"/>
            <a:ext cx="8156160" cy="54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1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 idx="12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FEC1461F-5CEF-4A3A-9D00-494ADF69B0AA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TextBox 15"/>
          <p:cNvSpPr/>
          <p:nvPr/>
        </p:nvSpPr>
        <p:spPr>
          <a:xfrm>
            <a:off x="583560" y="7480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7200" b="0" u="none" strike="noStrike" cap="all">
                <a:solidFill>
                  <a:schemeClr val="lt1"/>
                </a:solidFill>
                <a:effectLst/>
                <a:uFillTx/>
                <a:latin typeface="Trebuchet MS"/>
              </a:rPr>
              <a:t>“</a:t>
            </a:r>
            <a:endParaRPr lang="hu-HU" sz="7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" name="TextBox 16"/>
          <p:cNvSpPr/>
          <p:nvPr/>
        </p:nvSpPr>
        <p:spPr>
          <a:xfrm>
            <a:off x="9662760" y="30333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 defTabSz="457200">
              <a:lnSpc>
                <a:spcPct val="100000"/>
              </a:lnSpc>
            </a:pPr>
            <a:r>
              <a:rPr lang="en-US" sz="7200" b="0" u="none" strike="noStrike" cap="all">
                <a:solidFill>
                  <a:schemeClr val="lt1"/>
                </a:solidFill>
                <a:effectLst/>
                <a:uFillTx/>
                <a:latin typeface="Trebuchet MS"/>
              </a:rPr>
              <a:t>”</a:t>
            </a:r>
            <a:endParaRPr lang="hu-HU" sz="7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évkártya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8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Picture 9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Rectangle 10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588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2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2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0400" y="5300280"/>
            <a:ext cx="9613440" cy="501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1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1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sldNum" idx="15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344CD3F-A641-4BC3-932B-818920673D7B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hasáb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Picture 12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13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Rectangle 15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" name="Rectangle 16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69240" y="753120"/>
            <a:ext cx="962460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6096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80400" y="3022560"/>
            <a:ext cx="304920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956040" y="233676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3945600" y="3022560"/>
            <a:ext cx="306288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722412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7224120" y="3022560"/>
            <a:ext cx="306972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8" name="PlaceHolder 8"/>
          <p:cNvSpPr>
            <a:spLocks noGrp="1"/>
          </p:cNvSpPr>
          <p:nvPr>
            <p:ph type="dt" idx="1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9"/>
          <p:cNvSpPr>
            <a:spLocks noGrp="1"/>
          </p:cNvSpPr>
          <p:nvPr>
            <p:ph type="ftr" idx="1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70" name="PlaceHolder 10"/>
          <p:cNvSpPr>
            <a:spLocks noGrp="1"/>
          </p:cNvSpPr>
          <p:nvPr>
            <p:ph type="sldNum" idx="1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59DDAB18-46F5-4A6D-B3C5-CD76B0161403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képhasáb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0400" y="4297680"/>
            <a:ext cx="30492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4920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Kép beszúrásához kattintson az ikonra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80400" y="4873680"/>
            <a:ext cx="304920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945600" y="429768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945600" y="2336760"/>
            <a:ext cx="306288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Kép beszúrásához kattintson az ikonra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3944160" y="4873680"/>
            <a:ext cx="306684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7230600" y="4297680"/>
            <a:ext cx="306324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4" name="PlaceHolder 9"/>
          <p:cNvSpPr>
            <a:spLocks noGrp="1"/>
          </p:cNvSpPr>
          <p:nvPr>
            <p:ph type="body"/>
          </p:nvPr>
        </p:nvSpPr>
        <p:spPr>
          <a:xfrm>
            <a:off x="7230600" y="2336760"/>
            <a:ext cx="306324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Kép beszúrásához kattintson az ikonra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5" name="PlaceHolder 10"/>
          <p:cNvSpPr>
            <a:spLocks noGrp="1"/>
          </p:cNvSpPr>
          <p:nvPr>
            <p:ph type="body"/>
          </p:nvPr>
        </p:nvSpPr>
        <p:spPr>
          <a:xfrm>
            <a:off x="7230600" y="4873680"/>
            <a:ext cx="306720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1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6" name="PlaceHolder 11"/>
          <p:cNvSpPr>
            <a:spLocks noGrp="1"/>
          </p:cNvSpPr>
          <p:nvPr>
            <p:ph type="dt" idx="1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12"/>
          <p:cNvSpPr>
            <a:spLocks noGrp="1"/>
          </p:cNvSpPr>
          <p:nvPr>
            <p:ph type="ftr" idx="2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88" name="PlaceHolder 13"/>
          <p:cNvSpPr>
            <a:spLocks noGrp="1"/>
          </p:cNvSpPr>
          <p:nvPr>
            <p:ph type="sldNum" idx="2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A678291-0516-4DC2-B7FB-12547F1F3CE7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6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7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Rectangle 8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3" name="Rectangle 9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szint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szint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22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23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sldNum" idx="24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E0A5C17-B9EA-405E-AABE-7A6116619E36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Rectangle 6"/>
          <p:cNvSpPr/>
          <p:nvPr/>
        </p:nvSpPr>
        <p:spPr>
          <a:xfrm rot="5400000">
            <a:off x="8116200" y="1869120"/>
            <a:ext cx="510660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Rectangle 7"/>
          <p:cNvSpPr/>
          <p:nvPr/>
        </p:nvSpPr>
        <p:spPr>
          <a:xfrm rot="5400000">
            <a:off x="9868320" y="5372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129320" y="609480"/>
            <a:ext cx="1073520" cy="4353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Mintacím szerkesztése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8869680" cy="5326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u-HU" sz="24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Mintaszöveg szerkesztése</a:t>
            </a:r>
            <a:endParaRPr lang="en-US" sz="24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2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Második szint</a:t>
            </a:r>
            <a:endParaRPr lang="en-US" sz="20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Harmadik szint</a:t>
            </a: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Negyedik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hu-HU" sz="1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Ötödik szint</a:t>
            </a:r>
            <a:endParaRPr lang="en-US" sz="1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25"/>
          </p:nvPr>
        </p:nvSpPr>
        <p:spPr>
          <a:xfrm>
            <a:off x="680724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5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&lt;dátum/idő&gt;</a:t>
            </a:r>
            <a:endParaRPr lang="hu-HU" sz="105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26"/>
          </p:nvPr>
        </p:nvSpPr>
        <p:spPr>
          <a:xfrm>
            <a:off x="680400" y="5936040"/>
            <a:ext cx="61264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u-HU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&lt;élőláb&gt;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sldNum" idx="27"/>
          </p:nvPr>
        </p:nvSpPr>
        <p:spPr>
          <a:xfrm>
            <a:off x="10097640" y="539856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ctr" defTabSz="457200">
              <a:lnSpc>
                <a:spcPct val="100000"/>
              </a:lnSpc>
              <a:buNone/>
              <a:def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68DE362D-049A-458A-AF87-5B12C3F86391}" type="slidenum">
              <a:rPr lang="en-US" sz="36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hu-HU" sz="3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hu-HU" sz="4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Zero waste szabadulószoba</a:t>
            </a:r>
            <a:r>
              <a:rPr sz="5400"/>
              <a:t/>
            </a:r>
            <a:br>
              <a:rPr sz="5400"/>
            </a:br>
            <a:r>
              <a:rPr lang="hu-HU" sz="2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avagy Mentsd meg, ami még ehető</a:t>
            </a:r>
            <a:endParaRPr lang="en-US" sz="2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Megdöbbentő adatok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91" name="AutoShape 2" descr="20 finom élelmiszer, melynek magas a fehérjetartalma | Kombo.hu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hu-H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92" name="Szövegdoboz 191"/>
          <p:cNvSpPr txBox="1"/>
          <p:nvPr/>
        </p:nvSpPr>
        <p:spPr>
          <a:xfrm>
            <a:off x="180000" y="2043720"/>
            <a:ext cx="11671560" cy="523074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buClr>
                <a:srgbClr val="FFFFFF"/>
              </a:buClr>
              <a:buSzPct val="45000"/>
            </a:pPr>
            <a:r>
              <a:rPr lang="hu-HU" sz="3200" b="0" u="none" strike="noStrike" dirty="0" smtClean="0">
                <a:solidFill>
                  <a:schemeClr val="dk1"/>
                </a:solidFill>
                <a:effectLst/>
                <a:uFillTx/>
                <a:latin typeface="Calibri"/>
              </a:rPr>
              <a:t>       </a:t>
            </a:r>
            <a:r>
              <a:rPr lang="hu-HU" sz="3200" b="0" u="none" strike="noStrike" dirty="0" smtClean="0">
                <a:effectLst/>
                <a:uFillTx/>
                <a:latin typeface="Calibri"/>
              </a:rPr>
              <a:t>A </a:t>
            </a:r>
            <a:r>
              <a:rPr lang="hu-HU" sz="3200" b="0" u="none" strike="noStrike" dirty="0">
                <a:effectLst/>
                <a:uFillTx/>
                <a:latin typeface="Calibri"/>
              </a:rPr>
              <a:t>világon termelt élelmiszer jelentős része kárba vész. </a:t>
            </a:r>
            <a:endParaRPr lang="hu-HU" sz="3200" b="0" u="none" strike="noStrike" dirty="0" smtClean="0">
              <a:effectLst/>
              <a:uFillTx/>
              <a:latin typeface="Calibri"/>
            </a:endParaRPr>
          </a:p>
          <a:p>
            <a:pPr algn="ctr">
              <a:buClr>
                <a:srgbClr val="FFFFFF"/>
              </a:buClr>
              <a:buSzPct val="45000"/>
            </a:pPr>
            <a:r>
              <a:rPr lang="hu-HU" sz="3200" b="0" u="none" strike="noStrike" dirty="0" smtClean="0">
                <a:effectLst/>
                <a:uFillTx/>
                <a:latin typeface="Calibri"/>
              </a:rPr>
              <a:t>Vajon </a:t>
            </a:r>
            <a:r>
              <a:rPr lang="hu-HU" sz="3200" b="0" u="none" strike="noStrike" dirty="0">
                <a:effectLst/>
                <a:uFillTx/>
                <a:latin typeface="Calibri"/>
              </a:rPr>
              <a:t>mekkora ez az arány?</a:t>
            </a:r>
            <a:endParaRPr lang="hu-HU" sz="3200" b="0" u="none" strike="noStrike" dirty="0">
              <a:effectLst/>
              <a:uFillTx/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hu-HU" sz="3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buClr>
                <a:srgbClr val="FFFFFF"/>
              </a:buClr>
              <a:buSzPct val="45000"/>
            </a:pPr>
            <a:r>
              <a:rPr lang="hu-HU" sz="32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lang="hu-HU" sz="3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endParaRPr lang="hu-HU" sz="3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buClr>
                <a:srgbClr val="FFFFFF"/>
              </a:buClr>
              <a:buSzPct val="45000"/>
            </a:pPr>
            <a:r>
              <a:rPr lang="hu-HU" sz="32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                </a:t>
            </a:r>
            <a:endParaRPr lang="hu-HU" sz="3200" b="0" u="none" strike="noStrike" dirty="0" smtClean="0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>
              <a:buClr>
                <a:srgbClr val="FFFFFF"/>
              </a:buClr>
              <a:buSzPct val="45000"/>
            </a:pPr>
            <a:r>
              <a:rPr lang="hu-HU" sz="3200" dirty="0">
                <a:latin typeface="Calibri"/>
              </a:rPr>
              <a:t> </a:t>
            </a:r>
            <a:r>
              <a:rPr lang="hu-HU" sz="3200" dirty="0" smtClean="0">
                <a:latin typeface="Calibri"/>
              </a:rPr>
              <a:t>                    </a:t>
            </a:r>
            <a:r>
              <a:rPr lang="hu-HU" sz="3200" b="0" u="none" strike="noStrike" dirty="0" smtClean="0">
                <a:effectLst/>
                <a:uFillTx/>
                <a:latin typeface="Calibri"/>
              </a:rPr>
              <a:t> </a:t>
            </a:r>
            <a:r>
              <a:rPr lang="hu-HU" sz="3200" b="0" u="none" strike="noStrike" dirty="0">
                <a:effectLst/>
                <a:uFillTx/>
                <a:latin typeface="Calibri"/>
              </a:rPr>
              <a:t>A                                     B                                  C</a:t>
            </a:r>
            <a:endParaRPr lang="hu-HU" sz="3200" b="0" u="none" strike="noStrike" dirty="0">
              <a:effectLst/>
              <a:uFillTx/>
              <a:latin typeface="Arial"/>
            </a:endParaRPr>
          </a:p>
          <a:p>
            <a:pPr marL="457200" indent="-45720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hu-HU" sz="2600" b="0" u="none" strike="noStrike" dirty="0">
                <a:effectLst/>
                <a:uFillTx/>
                <a:latin typeface="Calibri"/>
              </a:rPr>
              <a:t>Egy átlagos magyar kb.</a:t>
            </a:r>
            <a:r>
              <a:rPr lang="hu-HU" sz="2600" b="1" u="sng" strike="noStrike" dirty="0">
                <a:effectLst/>
                <a:uFillTx/>
                <a:latin typeface="Calibri"/>
              </a:rPr>
              <a:t> 65 kg</a:t>
            </a:r>
            <a:r>
              <a:rPr lang="hu-HU" sz="2600" b="0" u="none" strike="noStrike" dirty="0">
                <a:effectLst/>
                <a:uFillTx/>
                <a:latin typeface="Calibri"/>
              </a:rPr>
              <a:t> ételt dob ki évente.</a:t>
            </a:r>
            <a:endParaRPr lang="hu-HU" sz="2600" b="0" u="none" strike="noStrike" dirty="0">
              <a:effectLst/>
              <a:uFillTx/>
              <a:latin typeface="Arial"/>
            </a:endParaRPr>
          </a:p>
          <a:p>
            <a:pPr marL="457200" indent="-45720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hu-HU" sz="2600" b="0" u="none" strike="noStrike" dirty="0" smtClean="0">
                <a:effectLst/>
                <a:uFillTx/>
                <a:latin typeface="Calibri"/>
              </a:rPr>
              <a:t>A </a:t>
            </a:r>
            <a:r>
              <a:rPr lang="hu-HU" sz="2600" b="0" u="none" strike="noStrike" dirty="0">
                <a:effectLst/>
                <a:uFillTx/>
                <a:latin typeface="Calibri"/>
              </a:rPr>
              <a:t>háztartások adják a pazarlás </a:t>
            </a:r>
            <a:r>
              <a:rPr lang="hu-HU" sz="2600" b="1" u="sng" strike="noStrike" dirty="0">
                <a:effectLst/>
                <a:uFillTx/>
                <a:latin typeface="Calibri"/>
              </a:rPr>
              <a:t>40%-át</a:t>
            </a:r>
            <a:r>
              <a:rPr lang="hu-HU" sz="2600" b="0" u="none" strike="noStrike" dirty="0">
                <a:effectLst/>
                <a:uFillTx/>
                <a:latin typeface="Calibri"/>
              </a:rPr>
              <a:t> (a fennmaradó részt az éttermek, élelmiszer előállítók, vendéglátó egységek)</a:t>
            </a:r>
            <a:endParaRPr lang="hu-HU" sz="2600" b="0" u="none" strike="noStrike" dirty="0">
              <a:effectLst/>
              <a:uFillTx/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u-HU" sz="32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.     </a:t>
            </a:r>
            <a:endParaRPr lang="hu-HU" sz="3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93" name="Kép 192"/>
          <p:cNvPicPr/>
          <p:nvPr/>
        </p:nvPicPr>
        <p:blipFill>
          <a:blip r:embed="rId2"/>
          <a:stretch/>
        </p:blipFill>
        <p:spPr>
          <a:xfrm>
            <a:off x="1690200" y="3130200"/>
            <a:ext cx="1549800" cy="154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Kép 193"/>
          <p:cNvPicPr/>
          <p:nvPr/>
        </p:nvPicPr>
        <p:blipFill>
          <a:blip r:embed="rId3"/>
          <a:stretch/>
        </p:blipFill>
        <p:spPr>
          <a:xfrm>
            <a:off x="5220000" y="3060000"/>
            <a:ext cx="1620000" cy="162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Kép 194"/>
          <p:cNvPicPr/>
          <p:nvPr/>
        </p:nvPicPr>
        <p:blipFill>
          <a:blip r:embed="rId4"/>
          <a:stretch/>
        </p:blipFill>
        <p:spPr>
          <a:xfrm>
            <a:off x="8640000" y="3060000"/>
            <a:ext cx="1620000" cy="162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u-HU" sz="36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Bátorság, tudatosság vagy butaság – </a:t>
            </a:r>
            <a:r>
              <a:rPr lang="hu-HU" sz="36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megehető </a:t>
            </a:r>
            <a:r>
              <a:rPr lang="hu-HU" sz="36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a lejárt szavatosságú étel?</a:t>
            </a:r>
            <a:endParaRPr lang="en-US" sz="36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60000" y="2194920"/>
            <a:ext cx="10523160" cy="428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2400" b="1" u="sng" strike="noStrike" dirty="0">
                <a:solidFill>
                  <a:srgbClr val="FFFFFF"/>
                </a:solidFill>
                <a:effectLst/>
                <a:uFillTx/>
                <a:latin typeface="Monsettat"/>
              </a:rPr>
              <a:t>Szituáció:</a:t>
            </a:r>
            <a:r>
              <a:rPr lang="hu-HU" sz="2400" b="1" u="sng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</a:t>
            </a:r>
            <a:r>
              <a:rPr lang="hu-HU" sz="24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A diák hazamegy az iskolából. Nagyon éhes. Benéz a hűtőbe, és azt látja, hogy a tejes dobozon a szavatossági idő három nappal lejárt. Megihatja?</a:t>
            </a: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24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  A válaszhoz ismerjük meg a következő fogalmakat:</a:t>
            </a: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107000"/>
              </a:lnSpc>
              <a:buNone/>
            </a:pPr>
            <a:r>
              <a:rPr lang="hu-HU" sz="2400" b="1" i="1" u="sng" strike="noStrike" dirty="0">
                <a:solidFill>
                  <a:srgbClr val="FFFFFF"/>
                </a:solidFill>
                <a:effectLst/>
                <a:uFillTx/>
                <a:latin typeface="Montserrat"/>
                <a:ea typeface="Microsoft YaHei"/>
              </a:rPr>
              <a:t>Szavatosság:</a:t>
            </a:r>
            <a:r>
              <a:rPr lang="hu-HU" sz="2400" b="0" u="none" strike="noStrike" dirty="0">
                <a:solidFill>
                  <a:srgbClr val="FFFFFF"/>
                </a:solidFill>
                <a:effectLst/>
                <a:uFillTx/>
                <a:latin typeface="Montserrat"/>
                <a:ea typeface="Microsoft YaHei"/>
              </a:rPr>
              <a:t> </a:t>
            </a:r>
            <a:r>
              <a:rPr lang="hu-HU" sz="2400" b="0" u="none" strike="noStrike" dirty="0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Az idő, ameddig az élelmiszer fogyasztható </a:t>
            </a: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107000"/>
              </a:lnSpc>
              <a:buNone/>
            </a:pPr>
            <a:r>
              <a:rPr lang="hu-HU" sz="2400" b="0" u="none" strike="noStrike" dirty="0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marad anélkül, hogy veszélyeztetné egészségünket.</a:t>
            </a: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107000"/>
              </a:lnSpc>
              <a:buNone/>
            </a:pPr>
            <a:endParaRPr lang="en-US" sz="20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hu-HU" sz="2400" b="1" i="1" u="sng" strike="noStrike" dirty="0">
                <a:solidFill>
                  <a:schemeClr val="lt1"/>
                </a:solidFill>
                <a:effectLst/>
                <a:uFillTx/>
                <a:latin typeface="Monserrat"/>
                <a:ea typeface="Calibri"/>
              </a:rPr>
              <a:t>Felhasználható (fogyasztható) dátum:</a:t>
            </a:r>
            <a:r>
              <a:rPr lang="hu-HU" sz="2400" b="1" i="1" u="sng" strike="noStrike" dirty="0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hu-HU" sz="2400" b="0" u="none" strike="noStrike" dirty="0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Hordozza a legjobb</a:t>
            </a: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hu-HU" sz="2400" b="0" u="none" strike="noStrike" dirty="0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fogyasztási időt, azután a termék minősége csökkenhet, </a:t>
            </a: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hu-HU" sz="2400" b="0" u="none" strike="noStrike" dirty="0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de nem feltétlenül lesz veszélyes.</a:t>
            </a:r>
            <a:r>
              <a:rPr lang="hu-HU" sz="2400" b="0" u="none" strike="noStrike" dirty="0">
                <a:solidFill>
                  <a:schemeClr val="lt1"/>
                </a:solidFill>
                <a:effectLst/>
                <a:uFillTx/>
                <a:latin typeface="Montserrat"/>
                <a:ea typeface="Calibri"/>
              </a:rPr>
              <a:t> </a:t>
            </a:r>
            <a:r>
              <a:rPr lang="hu-HU" sz="2400" b="1" u="sng" strike="noStrike" dirty="0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Ezt tüntetik fel a terméken.</a:t>
            </a: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107000"/>
              </a:lnSpc>
              <a:buNone/>
            </a:pPr>
            <a:endParaRPr lang="en-US" sz="20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107000"/>
              </a:lnSpc>
              <a:buNone/>
            </a:pPr>
            <a:endParaRPr lang="en-US" sz="20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198" name="Kép 197"/>
          <p:cNvPicPr/>
          <p:nvPr/>
        </p:nvPicPr>
        <p:blipFill>
          <a:blip r:embed="rId2"/>
          <a:stretch/>
        </p:blipFill>
        <p:spPr>
          <a:xfrm>
            <a:off x="8495071" y="3060000"/>
            <a:ext cx="3204929" cy="320314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031177" y="233449"/>
            <a:ext cx="4903455" cy="173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>
              <a:lnSpc>
                <a:spcPct val="107000"/>
              </a:lnSpc>
            </a:pPr>
            <a:r>
              <a:rPr sz="2700" dirty="0"/>
              <a:t/>
            </a:r>
            <a:br>
              <a:rPr sz="2700" dirty="0"/>
            </a:br>
            <a:r>
              <a:rPr lang="hu-HU" b="1" dirty="0">
                <a:solidFill>
                  <a:schemeClr val="lt1"/>
                </a:solidFill>
                <a:latin typeface="Calibri"/>
                <a:ea typeface="Calibri"/>
              </a:rPr>
              <a:t>Hogyan döntsünk?</a:t>
            </a:r>
            <a:endParaRPr lang="en-US" sz="4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00" name="Téglalap 9"/>
          <p:cNvSpPr/>
          <p:nvPr/>
        </p:nvSpPr>
        <p:spPr>
          <a:xfrm>
            <a:off x="1444680" y="6488640"/>
            <a:ext cx="5898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1" name="Szövegdoboz 200"/>
          <p:cNvSpPr txBox="1"/>
          <p:nvPr/>
        </p:nvSpPr>
        <p:spPr>
          <a:xfrm rot="22200">
            <a:off x="261473" y="3610550"/>
            <a:ext cx="3788427" cy="939316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u-HU" sz="3200" b="0" i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Érzékszervi jelek:</a:t>
            </a:r>
            <a:endParaRPr lang="hu-HU" sz="3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endParaRPr lang="hu-HU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2" name="Kép 201"/>
          <p:cNvPicPr/>
          <p:nvPr/>
        </p:nvPicPr>
        <p:blipFill>
          <a:blip r:embed="rId2"/>
          <a:stretch/>
        </p:blipFill>
        <p:spPr>
          <a:xfrm>
            <a:off x="4320000" y="2160000"/>
            <a:ext cx="4320000" cy="432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40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Guinness-rekorderek az élelmiszerek között</a:t>
            </a:r>
            <a:endParaRPr lang="en-US" sz="4000" b="0" u="none" strike="noStrike" dirty="0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20400" y="2341080"/>
            <a:ext cx="1065960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Leggyorsabban romló ételek:</a:t>
            </a: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18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18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1-2 nap</a:t>
            </a:r>
            <a:r>
              <a:rPr lang="hu-HU" sz="1800" b="1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:</a:t>
            </a:r>
            <a:r>
              <a:rPr lang="hu-HU" sz="18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friss felbontott tejtermék, nyers hal, facsart gyümölcslé</a:t>
            </a:r>
            <a:endParaRPr lang="en-US" sz="18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18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2-3 nap:</a:t>
            </a:r>
            <a:r>
              <a:rPr lang="hu-HU" sz="18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főtt tészta, főtt rizs, főtt húsétel, salátakeverék</a:t>
            </a:r>
            <a:endParaRPr lang="en-US" sz="18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18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3-5 nap:</a:t>
            </a:r>
            <a:r>
              <a:rPr lang="hu-HU" sz="18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felbontott joghurt, tojásos ételek, sajtok, maradék főtt étel</a:t>
            </a:r>
            <a:endParaRPr lang="en-US" sz="18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18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5-7 nap:</a:t>
            </a:r>
            <a:r>
              <a:rPr lang="hu-HU" sz="18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héjas tojás, zöld levesek, füstölt hús felbontva</a:t>
            </a:r>
            <a:endParaRPr lang="en-US" sz="18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18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1-2 hét: </a:t>
            </a:r>
            <a:r>
              <a:rPr lang="hu-HU" sz="18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krumpli szobahőmérsékleten, hagymafélék, vaj felbontva</a:t>
            </a:r>
            <a:endParaRPr lang="en-US" sz="18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r>
              <a:rPr lang="hu-HU" sz="18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2-4 hét:</a:t>
            </a:r>
            <a:r>
              <a:rPr lang="hu-HU" sz="18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bontatlan joghurt, konzerv felbontva, lekvár felbontva</a:t>
            </a:r>
            <a:r>
              <a:rPr sz="2400" dirty="0"/>
              <a:t/>
            </a:r>
            <a:br>
              <a:rPr sz="2400" dirty="0"/>
            </a:br>
            <a:endParaRPr lang="en-US" sz="18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205" name="Kép 204"/>
          <p:cNvPicPr/>
          <p:nvPr/>
        </p:nvPicPr>
        <p:blipFill>
          <a:blip r:embed="rId2"/>
          <a:stretch/>
        </p:blipFill>
        <p:spPr>
          <a:xfrm>
            <a:off x="7949497" y="2341080"/>
            <a:ext cx="3960000" cy="396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Hogyan tudjuk a folyamatot lassítani?</a:t>
            </a:r>
          </a:p>
        </p:txBody>
      </p:sp>
      <p:sp>
        <p:nvSpPr>
          <p:cNvPr id="207" name="Téglalap 4"/>
          <p:cNvSpPr/>
          <p:nvPr/>
        </p:nvSpPr>
        <p:spPr>
          <a:xfrm>
            <a:off x="2255400" y="5821200"/>
            <a:ext cx="53089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hu-HU" sz="18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	</a:t>
            </a:r>
            <a:endParaRPr lang="hu-H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8" name="Szövegdoboz 207"/>
          <p:cNvSpPr txBox="1"/>
          <p:nvPr/>
        </p:nvSpPr>
        <p:spPr>
          <a:xfrm>
            <a:off x="360000" y="2520000"/>
            <a:ext cx="4500000" cy="227609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/>
            <a:r>
              <a:rPr lang="hu-HU" sz="2200" b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A megfelelő tárolás segíti a fogyaszthatósági idő növelését. A hűtő egyes polcai más-más hőmérsékletűek, így más élelmiszerek tárolására alkalmasak.</a:t>
            </a:r>
          </a:p>
          <a:p>
            <a:endParaRPr lang="hu-HU" sz="1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9" name="Kép 208"/>
          <p:cNvPicPr/>
          <p:nvPr/>
        </p:nvPicPr>
        <p:blipFill>
          <a:blip r:embed="rId2"/>
          <a:stretch/>
        </p:blipFill>
        <p:spPr>
          <a:xfrm>
            <a:off x="5760000" y="2340000"/>
            <a:ext cx="5940000" cy="4241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826560" y="89928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en-US" sz="40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Nemzetközi infulencerek</a:t>
            </a:r>
          </a:p>
        </p:txBody>
      </p:sp>
      <p:sp>
        <p:nvSpPr>
          <p:cNvPr id="211" name="Szövegdoboz 210"/>
          <p:cNvSpPr txBox="1"/>
          <p:nvPr/>
        </p:nvSpPr>
        <p:spPr>
          <a:xfrm>
            <a:off x="360000" y="2014920"/>
            <a:ext cx="10980000" cy="504608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/>
            <a:r>
              <a:rPr lang="hu-HU" sz="2200" b="1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Világszerte számos ország jó példával jár elöl az élelmiszer pazarlás csökkentésében.</a:t>
            </a:r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endParaRPr lang="hu-HU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hu-HU" sz="1800" b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Dánia </a:t>
            </a:r>
            <a:r>
              <a:rPr lang="hu-HU" sz="1800" b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–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jelentős civil mozgalom (Stop </a:t>
            </a:r>
            <a:r>
              <a:rPr lang="hu-HU" sz="1800" i="1" u="none" strike="noStrike" dirty="0" err="1">
                <a:solidFill>
                  <a:srgbClr val="FFFFFF"/>
                </a:solidFill>
                <a:effectLst/>
                <a:uFillTx/>
                <a:latin typeface="Arial"/>
              </a:rPr>
              <a:t>wasting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lang="hu-HU" sz="1800" i="1" u="none" strike="noStrike" dirty="0" err="1">
                <a:solidFill>
                  <a:srgbClr val="FFFFFF"/>
                </a:solidFill>
                <a:effectLst/>
                <a:uFillTx/>
                <a:latin typeface="Arial"/>
              </a:rPr>
              <a:t>food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), aminek </a:t>
            </a:r>
            <a:endParaRPr lang="hu-HU" sz="1800" i="1" u="none" strike="noStrike" dirty="0" smtClean="0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lang="hu-HU" sz="1800" i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hatására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25%-</a:t>
            </a:r>
            <a:r>
              <a:rPr lang="hu-HU" sz="1800" i="1" u="none" strike="noStrike" dirty="0" err="1" smtClean="0">
                <a:solidFill>
                  <a:srgbClr val="FFFFFF"/>
                </a:solidFill>
                <a:effectLst/>
                <a:uFillTx/>
                <a:latin typeface="Arial"/>
              </a:rPr>
              <a:t>kal</a:t>
            </a:r>
            <a:r>
              <a:rPr lang="hu-HU" i="1" dirty="0">
                <a:solidFill>
                  <a:srgbClr val="FFFFFF"/>
                </a:solidFill>
                <a:latin typeface="Arial"/>
              </a:rPr>
              <a:t> </a:t>
            </a:r>
            <a:r>
              <a:rPr lang="hu-HU" i="1" dirty="0" smtClean="0">
                <a:solidFill>
                  <a:srgbClr val="FFFFFF"/>
                </a:solidFill>
                <a:latin typeface="Arial"/>
              </a:rPr>
              <a:t>c</a:t>
            </a:r>
            <a:r>
              <a:rPr lang="hu-HU" sz="1800" i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sökkent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az élelmiszer pazarlás 2010-15 </a:t>
            </a:r>
            <a:r>
              <a:rPr lang="hu-HU" sz="1800" i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között)</a:t>
            </a:r>
            <a:endParaRPr lang="hu-HU" sz="1800" i="1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endParaRPr lang="hu-HU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hu-HU" sz="1800" b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Franciaország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– törvényi szabályozással kötelezik az </a:t>
            </a:r>
            <a:endParaRPr lang="hu-HU" sz="1800" i="1" u="none" strike="noStrike" dirty="0" smtClean="0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lang="hu-HU" sz="1800" i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élelmiszerláncokat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arra, hogy az el nem adott, </a:t>
            </a:r>
            <a:r>
              <a:rPr lang="hu-HU" sz="1800" i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de </a:t>
            </a:r>
            <a:r>
              <a:rPr lang="hu-HU" sz="1800" i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még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fogyasztható </a:t>
            </a:r>
            <a:endParaRPr lang="hu-HU" sz="1800" i="1" u="none" strike="noStrike" dirty="0" smtClean="0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lang="hu-HU" sz="1800" i="1" u="none" strike="noStrike" dirty="0" smtClean="0">
                <a:solidFill>
                  <a:srgbClr val="FFFFFF"/>
                </a:solidFill>
                <a:effectLst/>
                <a:uFillTx/>
                <a:latin typeface="Arial"/>
              </a:rPr>
              <a:t>ételt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jótékony célra fordítják</a:t>
            </a:r>
          </a:p>
          <a:p>
            <a:endParaRPr lang="hu-HU" sz="1800" i="1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lang="hu-HU" sz="1800" b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- Hollandia –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a kormány, a kutató-és a civil szervezetek összefogása</a:t>
            </a:r>
          </a:p>
          <a:p>
            <a:endParaRPr lang="hu-HU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lang="hu-HU" sz="1800" b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- Japán –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oktatási programokkal segítik a felnövekvő generációt</a:t>
            </a:r>
          </a:p>
          <a:p>
            <a:endParaRPr lang="hu-HU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lang="hu-HU" sz="1800" b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- Finnország – </a:t>
            </a:r>
            <a:r>
              <a:rPr lang="hu-HU" sz="1800" i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környezetpolitika, anyag-hatékonysági vállalások</a:t>
            </a:r>
          </a:p>
          <a:p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24" y="2753033"/>
            <a:ext cx="2845298" cy="3929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600" b="0" u="none" strike="noStrike">
                <a:solidFill>
                  <a:schemeClr val="lt1"/>
                </a:solidFill>
                <a:effectLst/>
                <a:uFillTx/>
                <a:latin typeface="Trebuchet MS"/>
              </a:rPr>
              <a:t>Tehetünk MI is az élelmiszer pazarlás ellen?</a:t>
            </a:r>
            <a:endParaRPr lang="en-US" sz="36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13" name="Téglalap 7"/>
          <p:cNvSpPr/>
          <p:nvPr/>
        </p:nvSpPr>
        <p:spPr>
          <a:xfrm>
            <a:off x="204480" y="4273200"/>
            <a:ext cx="12035520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FFFFFF"/>
              </a:buClr>
            </a:pPr>
            <a:r>
              <a:rPr lang="hu-HU" sz="2200" b="1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hu-HU" sz="22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Tudatos </a:t>
            </a:r>
            <a:r>
              <a:rPr lang="hu-HU" sz="2200" b="1" u="sng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vásárlás</a:t>
            </a:r>
            <a:r>
              <a:rPr lang="hu-HU" sz="22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: </a:t>
            </a:r>
            <a:r>
              <a:rPr lang="hu-HU" sz="2200" b="1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Készíts bevásárlólistát!</a:t>
            </a:r>
            <a:endParaRPr lang="hu-HU" sz="2200" b="1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buClr>
                <a:srgbClr val="FFFFFF"/>
              </a:buClr>
            </a:pPr>
            <a:r>
              <a:rPr lang="hu-HU" sz="2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                            </a:t>
            </a:r>
            <a:r>
              <a:rPr lang="hu-HU" sz="22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- </a:t>
            </a:r>
            <a:r>
              <a:rPr lang="hu-HU" sz="2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Használj </a:t>
            </a:r>
            <a:r>
              <a:rPr lang="hu-HU" sz="22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újrahasznosítható</a:t>
            </a:r>
            <a:r>
              <a:rPr lang="hu-HU" sz="2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bevásárló táskát, textil zsákot!</a:t>
            </a:r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buClr>
                <a:srgbClr val="FFFFFF"/>
              </a:buClr>
            </a:pPr>
            <a:r>
              <a:rPr lang="hu-HU" sz="2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                           </a:t>
            </a:r>
            <a:r>
              <a:rPr lang="hu-HU" sz="22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 - </a:t>
            </a:r>
            <a:r>
              <a:rPr lang="hu-HU" sz="2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Tervezd meg előre a heti menüt (legalább 1-2 napot)!</a:t>
            </a:r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hu-HU" sz="2200" b="1" u="sng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buClr>
                <a:srgbClr val="FFFFFF"/>
              </a:buClr>
            </a:pPr>
            <a:r>
              <a:rPr lang="hu-HU" sz="2200" b="1" u="sng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Maradék ételek felhasználása: </a:t>
            </a:r>
            <a:r>
              <a:rPr lang="hu-HU" sz="2200" b="1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Légy kreatív! </a:t>
            </a:r>
            <a:endParaRPr lang="hu-HU" sz="2200" b="1" u="none" strike="noStrike" dirty="0" smtClean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defTabSz="457200">
              <a:lnSpc>
                <a:spcPct val="100000"/>
              </a:lnSpc>
              <a:buClr>
                <a:srgbClr val="FFFFFF"/>
              </a:buClr>
            </a:pPr>
            <a:r>
              <a:rPr lang="hu-HU" sz="2200" b="1" dirty="0">
                <a:solidFill>
                  <a:schemeClr val="lt1"/>
                </a:solidFill>
                <a:latin typeface="Trebuchet MS"/>
              </a:rPr>
              <a:t> </a:t>
            </a:r>
            <a:r>
              <a:rPr lang="hu-HU" sz="2200" b="1" dirty="0" smtClean="0">
                <a:solidFill>
                  <a:schemeClr val="lt1"/>
                </a:solidFill>
                <a:latin typeface="Trebuchet MS"/>
              </a:rPr>
              <a:t>                                               - </a:t>
            </a:r>
            <a:r>
              <a:rPr lang="hu-HU" sz="2200" b="0" u="none" strike="noStrike" dirty="0" err="1" smtClean="0">
                <a:solidFill>
                  <a:schemeClr val="lt1"/>
                </a:solidFill>
                <a:effectLst/>
                <a:uFillTx/>
                <a:latin typeface="Trebuchet MS"/>
              </a:rPr>
              <a:t>Kukkants</a:t>
            </a:r>
            <a:r>
              <a:rPr lang="hu-HU" sz="22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hu-HU" sz="2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be a hűtőbe, és varázsolj az </a:t>
            </a:r>
            <a:r>
              <a:rPr lang="hu-HU" sz="22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 ételekből </a:t>
            </a:r>
            <a:r>
              <a:rPr lang="hu-HU" sz="2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újat! </a:t>
            </a:r>
            <a:endParaRPr lang="hu-HU" sz="2200" b="0" u="none" strike="noStrike" dirty="0" smtClean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defTabSz="457200">
              <a:lnSpc>
                <a:spcPct val="100000"/>
              </a:lnSpc>
              <a:buClr>
                <a:srgbClr val="FFFFFF"/>
              </a:buClr>
            </a:pPr>
            <a:r>
              <a:rPr lang="hu-HU" sz="2200" dirty="0">
                <a:solidFill>
                  <a:schemeClr val="lt1"/>
                </a:solidFill>
                <a:latin typeface="Trebuchet MS"/>
              </a:rPr>
              <a:t> </a:t>
            </a:r>
            <a:r>
              <a:rPr lang="hu-HU" sz="2200" dirty="0" smtClean="0">
                <a:solidFill>
                  <a:schemeClr val="lt1"/>
                </a:solidFill>
                <a:latin typeface="Trebuchet MS"/>
              </a:rPr>
              <a:t>                                                 </a:t>
            </a:r>
            <a:r>
              <a:rPr lang="hu-HU" sz="22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Hidd </a:t>
            </a:r>
            <a:r>
              <a:rPr lang="hu-HU" sz="2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el, csodákra vagy képes!</a:t>
            </a:r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hu-HU" sz="22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14" name="Kép 213"/>
          <p:cNvPicPr/>
          <p:nvPr/>
        </p:nvPicPr>
        <p:blipFill>
          <a:blip r:embed="rId2"/>
          <a:stretch/>
        </p:blipFill>
        <p:spPr>
          <a:xfrm>
            <a:off x="4680000" y="2054942"/>
            <a:ext cx="3240000" cy="221825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78000" y="790200"/>
            <a:ext cx="102182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u-HU" sz="3200" b="1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Gondolkodj globálisan, cselekedj lokálisan!</a:t>
            </a:r>
            <a:endParaRPr lang="en-US" sz="32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0" y="5365096"/>
            <a:ext cx="11208774" cy="16158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anchorCtr="1">
            <a:normAutofit/>
          </a:bodyPr>
          <a:lstStyle/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3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Minden </a:t>
            </a:r>
            <a:r>
              <a:rPr lang="en-US" sz="32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falat</a:t>
            </a:r>
            <a:r>
              <a:rPr lang="en-US" sz="32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en-US" sz="3200" b="0" u="none" strike="noStrike" dirty="0" err="1" smtClean="0">
                <a:solidFill>
                  <a:schemeClr val="lt1"/>
                </a:solidFill>
                <a:effectLst/>
                <a:uFillTx/>
                <a:latin typeface="Trebuchet MS"/>
              </a:rPr>
              <a:t>számít</a:t>
            </a:r>
            <a:r>
              <a:rPr lang="hu-HU" sz="2400" dirty="0">
                <a:solidFill>
                  <a:schemeClr val="lt1"/>
                </a:solidFill>
                <a:latin typeface="Trebuchet MS"/>
              </a:rPr>
              <a:t>!</a:t>
            </a:r>
            <a:r>
              <a:rPr lang="en-US" sz="24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endParaRPr lang="hu-HU" sz="2400" b="0" u="none" strike="noStrike" dirty="0" smtClean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24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Ha </a:t>
            </a:r>
            <a:r>
              <a:rPr lang="en-US" sz="24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tudatosabban</a:t>
            </a:r>
            <a:r>
              <a:rPr lang="en-US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en-US" sz="24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bánunk</a:t>
            </a:r>
            <a:r>
              <a:rPr lang="en-US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en-US" sz="24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az</a:t>
            </a:r>
            <a:r>
              <a:rPr lang="en-US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en-US" sz="24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étellel</a:t>
            </a:r>
            <a:r>
              <a:rPr lang="en-US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, </a:t>
            </a:r>
            <a:r>
              <a:rPr lang="en-US" sz="24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azzal</a:t>
            </a:r>
            <a:r>
              <a:rPr lang="en-US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en-US" sz="2400" b="0" u="none" strike="noStrike" dirty="0" err="1" smtClean="0">
                <a:solidFill>
                  <a:schemeClr val="lt1"/>
                </a:solidFill>
                <a:effectLst/>
                <a:uFillTx/>
                <a:latin typeface="Trebuchet MS"/>
              </a:rPr>
              <a:t>nemcsak</a:t>
            </a:r>
            <a:r>
              <a:rPr lang="hu-HU" sz="2400" dirty="0">
                <a:solidFill>
                  <a:schemeClr val="lt1"/>
                </a:solidFill>
                <a:latin typeface="Trebuchet MS"/>
              </a:rPr>
              <a:t> </a:t>
            </a:r>
            <a:r>
              <a:rPr lang="en-US" sz="2400" b="0" u="none" strike="noStrike" dirty="0" err="1" smtClean="0">
                <a:solidFill>
                  <a:schemeClr val="lt1"/>
                </a:solidFill>
                <a:effectLst/>
                <a:uFillTx/>
                <a:latin typeface="Trebuchet MS"/>
              </a:rPr>
              <a:t>környezetünket</a:t>
            </a:r>
            <a:r>
              <a:rPr lang="en-US" sz="24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en-US" sz="24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védjük</a:t>
            </a:r>
            <a:r>
              <a:rPr lang="en-US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, </a:t>
            </a:r>
            <a:endParaRPr lang="hu-HU" sz="2400" b="0" u="none" strike="noStrike" dirty="0" smtClean="0">
              <a:solidFill>
                <a:schemeClr val="lt1"/>
              </a:solidFill>
              <a:effectLst/>
              <a:uFillTx/>
              <a:latin typeface="Trebuchet MS"/>
            </a:endParaRPr>
          </a:p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2400" b="0" u="none" strike="noStrike" dirty="0" err="1" smtClean="0">
                <a:solidFill>
                  <a:schemeClr val="lt1"/>
                </a:solidFill>
                <a:effectLst/>
                <a:uFillTx/>
                <a:latin typeface="Trebuchet MS"/>
              </a:rPr>
              <a:t>hanem</a:t>
            </a:r>
            <a:r>
              <a:rPr lang="en-US" sz="2400" b="0" u="none" strike="noStrike" dirty="0" smtClean="0">
                <a:solidFill>
                  <a:schemeClr val="lt1"/>
                </a:solidFill>
                <a:effectLst/>
                <a:uFillTx/>
                <a:latin typeface="Trebuchet MS"/>
              </a:rPr>
              <a:t> </a:t>
            </a:r>
            <a:r>
              <a:rPr lang="en-US" sz="24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jövőnket</a:t>
            </a:r>
            <a:r>
              <a:rPr lang="en-US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 is </a:t>
            </a:r>
            <a:r>
              <a:rPr lang="en-US" sz="2400" b="0" u="none" strike="noStrike" dirty="0" err="1">
                <a:solidFill>
                  <a:schemeClr val="lt1"/>
                </a:solidFill>
                <a:effectLst/>
                <a:uFillTx/>
                <a:latin typeface="Trebuchet MS"/>
              </a:rPr>
              <a:t>építjük</a:t>
            </a:r>
            <a:r>
              <a:rPr lang="en-US" sz="2400" b="0" u="none" strike="noStrike" dirty="0">
                <a:solidFill>
                  <a:schemeClr val="lt1"/>
                </a:solidFill>
                <a:effectLst/>
                <a:uFillTx/>
                <a:latin typeface="Trebuchet MS"/>
              </a:rPr>
              <a:t>.</a:t>
            </a: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 dirty="0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45" y="2190846"/>
            <a:ext cx="3174250" cy="317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{3F31F28B-B237-40ED-A795-8511CB2D48A1}TF6e1c0bd6-43b7-4cba-aa12-42a644606054f13445ec-5a110e99e5ec</Template>
  <TotalTime>811</TotalTime>
  <Words>450</Words>
  <Application>Microsoft Office PowerPoint</Application>
  <PresentationFormat>Szélesvásznú</PresentationFormat>
  <Paragraphs>69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20" baseType="lpstr">
      <vt:lpstr>Microsoft YaHei</vt:lpstr>
      <vt:lpstr>Arial</vt:lpstr>
      <vt:lpstr>Calibri</vt:lpstr>
      <vt:lpstr>Monserrat</vt:lpstr>
      <vt:lpstr>Monsettat</vt:lpstr>
      <vt:lpstr>Montserrat</vt:lpstr>
      <vt:lpstr>Symbol</vt:lpstr>
      <vt:lpstr>Times New Roman</vt:lpstr>
      <vt:lpstr>Trebuchet MS</vt:lpstr>
      <vt:lpstr>Wingdings</vt:lpstr>
      <vt:lpstr>Berlin</vt:lpstr>
      <vt:lpstr>Zero waste szabadulószoba avagy Mentsd meg, ami még ehető</vt:lpstr>
      <vt:lpstr>Megdöbbentő adatok</vt:lpstr>
      <vt:lpstr>Bátorság, tudatosság vagy butaság – megehető a lejárt szavatosságú étel?</vt:lpstr>
      <vt:lpstr> Hogyan döntsünk?</vt:lpstr>
      <vt:lpstr>Guinness-rekorderek az élelmiszerek között</vt:lpstr>
      <vt:lpstr>Hogyan tudjuk a folyamatot lassítani?</vt:lpstr>
      <vt:lpstr>Nemzetközi infulencerek</vt:lpstr>
      <vt:lpstr>Tehetünk MI is az élelmiszer pazarlás ellen?</vt:lpstr>
      <vt:lpstr>Gondolkodj globálisan, cselekedj lokálisan!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ÁLLATI JÓ VETÉLKEDŐ</dc:title>
  <dc:subject/>
  <dc:creator>Gabi kosaga</dc:creator>
  <dc:description/>
  <cp:lastModifiedBy>Szuhajné Elefánty Mária</cp:lastModifiedBy>
  <cp:revision>31</cp:revision>
  <dcterms:created xsi:type="dcterms:W3CDTF">2025-10-09T07:11:38Z</dcterms:created>
  <dcterms:modified xsi:type="dcterms:W3CDTF">2025-12-03T17:51:13Z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Szélesvásznú</vt:lpwstr>
  </property>
  <property fmtid="{D5CDD505-2E9C-101B-9397-08002B2CF9AE}" pid="3" name="Slides">
    <vt:i4>9</vt:i4>
  </property>
</Properties>
</file>